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handoutMasterIdLst>
    <p:handoutMasterId r:id="rId75"/>
  </p:handoutMasterIdLst>
  <p:sldIdLst>
    <p:sldId id="257" r:id="rId3"/>
    <p:sldId id="673" r:id="rId4"/>
    <p:sldId id="700" r:id="rId5"/>
    <p:sldId id="701" r:id="rId6"/>
    <p:sldId id="765" r:id="rId7"/>
    <p:sldId id="766" r:id="rId8"/>
    <p:sldId id="767" r:id="rId9"/>
    <p:sldId id="768" r:id="rId10"/>
    <p:sldId id="674" r:id="rId11"/>
    <p:sldId id="702" r:id="rId12"/>
    <p:sldId id="676" r:id="rId13"/>
    <p:sldId id="749" r:id="rId14"/>
    <p:sldId id="750" r:id="rId15"/>
    <p:sldId id="703" r:id="rId16"/>
    <p:sldId id="704" r:id="rId17"/>
    <p:sldId id="755" r:id="rId18"/>
    <p:sldId id="756" r:id="rId19"/>
    <p:sldId id="752" r:id="rId20"/>
    <p:sldId id="763" r:id="rId21"/>
    <p:sldId id="757" r:id="rId22"/>
    <p:sldId id="697" r:id="rId23"/>
    <p:sldId id="705" r:id="rId24"/>
    <p:sldId id="707" r:id="rId25"/>
    <p:sldId id="711" r:id="rId26"/>
    <p:sldId id="709" r:id="rId27"/>
    <p:sldId id="716" r:id="rId28"/>
    <p:sldId id="714" r:id="rId29"/>
    <p:sldId id="718" r:id="rId30"/>
    <p:sldId id="720" r:id="rId31"/>
    <p:sldId id="722" r:id="rId32"/>
    <p:sldId id="724" r:id="rId33"/>
    <p:sldId id="726" r:id="rId34"/>
    <p:sldId id="728" r:id="rId35"/>
    <p:sldId id="731" r:id="rId36"/>
    <p:sldId id="733" r:id="rId37"/>
    <p:sldId id="735" r:id="rId38"/>
    <p:sldId id="737" r:id="rId39"/>
    <p:sldId id="739" r:id="rId40"/>
    <p:sldId id="741" r:id="rId41"/>
    <p:sldId id="743" r:id="rId42"/>
    <p:sldId id="745" r:id="rId43"/>
    <p:sldId id="747" r:id="rId44"/>
    <p:sldId id="753" r:id="rId45"/>
    <p:sldId id="759" r:id="rId46"/>
    <p:sldId id="762" r:id="rId47"/>
    <p:sldId id="730" r:id="rId48"/>
    <p:sldId id="706" r:id="rId49"/>
    <p:sldId id="708" r:id="rId50"/>
    <p:sldId id="712" r:id="rId51"/>
    <p:sldId id="710" r:id="rId52"/>
    <p:sldId id="717" r:id="rId53"/>
    <p:sldId id="715" r:id="rId54"/>
    <p:sldId id="719" r:id="rId55"/>
    <p:sldId id="721" r:id="rId56"/>
    <p:sldId id="723" r:id="rId57"/>
    <p:sldId id="725" r:id="rId58"/>
    <p:sldId id="727" r:id="rId59"/>
    <p:sldId id="729" r:id="rId60"/>
    <p:sldId id="732" r:id="rId61"/>
    <p:sldId id="734" r:id="rId62"/>
    <p:sldId id="736" r:id="rId63"/>
    <p:sldId id="738" r:id="rId64"/>
    <p:sldId id="740" r:id="rId65"/>
    <p:sldId id="742" r:id="rId66"/>
    <p:sldId id="744" r:id="rId67"/>
    <p:sldId id="746" r:id="rId68"/>
    <p:sldId id="748" r:id="rId69"/>
    <p:sldId id="754" r:id="rId70"/>
    <p:sldId id="760" r:id="rId71"/>
    <p:sldId id="761" r:id="rId72"/>
    <p:sldId id="758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34"/>
    <p:restoredTop sz="50000" autoAdjust="0"/>
  </p:normalViewPr>
  <p:slideViewPr>
    <p:cSldViewPr snapToGrid="0">
      <p:cViewPr varScale="1">
        <p:scale>
          <a:sx n="125" d="100"/>
          <a:sy n="125" d="100"/>
        </p:scale>
        <p:origin x="5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Information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2161673"/>
            <a:ext cx="5341402" cy="42052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size?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testing?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QC metrics?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well described?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Biological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stratification?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Over-fitting / leakage?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Aliasing / artifacts?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Misconduct?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3" y="1097957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  <p:pic>
        <p:nvPicPr>
          <p:cNvPr id="3074" name="Picture 2" descr="🤔 Thinking Face Emoji | Thinking Emoji">
            <a:extLst>
              <a:ext uri="{FF2B5EF4-FFF2-40B4-BE49-F238E27FC236}">
                <a16:creationId xmlns:a16="http://schemas.microsoft.com/office/drawing/2014/main" id="{AD0E1551-A8AE-4F46-8A18-85845CF0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89" y="2463213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Reminder: types of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Why Do You Need an Analog-to-Digital Converter (ADC)? - Latest Open Tech  From Seeed">
            <a:extLst>
              <a:ext uri="{FF2B5EF4-FFF2-40B4-BE49-F238E27FC236}">
                <a16:creationId xmlns:a16="http://schemas.microsoft.com/office/drawing/2014/main" id="{F215F308-A285-B649-9562-1EA618D1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2" y="1715293"/>
            <a:ext cx="6537816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8232-A4E4-4641-BE46-D501F4C6AB14}"/>
              </a:ext>
            </a:extLst>
          </p:cNvPr>
          <p:cNvSpPr txBox="1"/>
          <p:nvPr/>
        </p:nvSpPr>
        <p:spPr>
          <a:xfrm>
            <a:off x="2709239" y="1269937"/>
            <a:ext cx="3725522" cy="5342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/ Analog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defined.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f(t) ==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any t (in some interval)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 such as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wavelength, amplitude can convey information </a:t>
            </a:r>
          </a:p>
        </p:txBody>
      </p:sp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continuous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400050" y="1181414"/>
            <a:ext cx="8343900" cy="43253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Goodness of fit / likelihood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42900" y="1557852"/>
            <a:ext cx="8343900" cy="42739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Turns continuous information into binary (and discrete)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Establishes </a:t>
            </a:r>
            <a:r>
              <a:rPr lang="en-US" sz="4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boundaries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 in 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https://dm5migu4zj3pb.cloudfront.net/manuscripts/86000/86318/large/JCI86318.f4.jpg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34473" y="4207689"/>
            <a:ext cx="8343900" cy="16120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Blood tests from 3 commercial testing sources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Cholesterol, LDL-C, HDL-C have defined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ranges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(upper and lower thresholds)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34B42B-E5B0-F141-9B3D-101F46F8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4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3EDD457-EDC6-5A49-8456-818CF0C76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31396" r="48946" b="34846"/>
          <a:stretch/>
        </p:blipFill>
        <p:spPr bwMode="auto">
          <a:xfrm>
            <a:off x="3087225" y="1665444"/>
            <a:ext cx="249743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0A5C8B8-78DD-8440-9AEB-9B082534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64216" r="48860" b="2026"/>
          <a:stretch/>
        </p:blipFill>
        <p:spPr bwMode="auto">
          <a:xfrm>
            <a:off x="5783303" y="1665444"/>
            <a:ext cx="249743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9E06CE-49B7-7340-AE76-55C8D747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3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0FF4B-1E81-E14C-8048-04E1FB4E284C}"/>
              </a:ext>
            </a:extLst>
          </p:cNvPr>
          <p:cNvSpPr/>
          <p:nvPr/>
        </p:nvSpPr>
        <p:spPr>
          <a:xfrm>
            <a:off x="2095015" y="362287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F01D-CD08-5B4A-9D95-9BD9B90823D0}"/>
              </a:ext>
            </a:extLst>
          </p:cNvPr>
          <p:cNvSpPr/>
          <p:nvPr/>
        </p:nvSpPr>
        <p:spPr>
          <a:xfrm>
            <a:off x="4766640" y="3657601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E76C5-C1B0-304B-B7CC-3E264EB383E2}"/>
              </a:ext>
            </a:extLst>
          </p:cNvPr>
          <p:cNvSpPr/>
          <p:nvPr/>
        </p:nvSpPr>
        <p:spPr>
          <a:xfrm>
            <a:off x="7523541" y="362419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316344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Assessing bias in measurements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https://dm5migu4zj3pb.cloudfront.net/manuscripts/86000/86318/large/JCI86318.f5.jpg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693430"/>
            <a:ext cx="8343900" cy="8454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Bias = discrepancy in using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estimator for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27" y="1229333"/>
            <a:ext cx="5974773" cy="39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436880" y="1686560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457200" y="3484243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4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https://1000logos.net/wp-content/uploads/2021/03/Quest-Diagnostics-logo-768x502.png,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hitconsultant.net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/wp-content/uploads/2022/02/Ascension-Selects-Labcorp-to-Manage-Labs-Across-10-States.jpg, https://1000logos.net/wp-content/uploads/2020/11/Theranos-Logo-1024x640.png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20" y="1247447"/>
            <a:ext cx="4089400" cy="26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2915920" y="1505746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2915920" y="2666522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C97D3-A0C8-2E49-8F61-8B99BA02C41E}"/>
              </a:ext>
            </a:extLst>
          </p:cNvPr>
          <p:cNvGrpSpPr/>
          <p:nvPr/>
        </p:nvGrpSpPr>
        <p:grpSpPr>
          <a:xfrm>
            <a:off x="6287262" y="4124425"/>
            <a:ext cx="2336800" cy="1827733"/>
            <a:chOff x="5958840" y="4124425"/>
            <a:chExt cx="2336800" cy="1827733"/>
          </a:xfrm>
        </p:grpSpPr>
        <p:pic>
          <p:nvPicPr>
            <p:cNvPr id="58370" name="Picture 2" descr="Theranos logo and symbol, meaning, history, PNG">
              <a:extLst>
                <a:ext uri="{FF2B5EF4-FFF2-40B4-BE49-F238E27FC236}">
                  <a16:creationId xmlns:a16="http://schemas.microsoft.com/office/drawing/2014/main" id="{9DB8386F-F2B2-5143-854E-38C73515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840" y="4491658"/>
              <a:ext cx="23368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5DBA0-3D87-A444-95EB-43762369FC63}"/>
                </a:ext>
              </a:extLst>
            </p:cNvPr>
            <p:cNvSpPr txBox="1"/>
            <p:nvPr/>
          </p:nvSpPr>
          <p:spPr>
            <a:xfrm>
              <a:off x="6299200" y="4124425"/>
              <a:ext cx="1656080" cy="45823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Lab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993D5-8FEB-AE4F-933B-2EC29A34823A}"/>
              </a:ext>
            </a:extLst>
          </p:cNvPr>
          <p:cNvGrpSpPr/>
          <p:nvPr/>
        </p:nvGrpSpPr>
        <p:grpSpPr>
          <a:xfrm>
            <a:off x="519938" y="4124425"/>
            <a:ext cx="5298821" cy="1759531"/>
            <a:chOff x="519938" y="4124425"/>
            <a:chExt cx="5298821" cy="17595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6CE266-D3B5-3543-8E0C-32DFEF142344}"/>
                </a:ext>
              </a:extLst>
            </p:cNvPr>
            <p:cNvGrpSpPr/>
            <p:nvPr/>
          </p:nvGrpSpPr>
          <p:grpSpPr>
            <a:xfrm>
              <a:off x="519938" y="4124425"/>
              <a:ext cx="2538476" cy="1693763"/>
              <a:chOff x="191516" y="4124425"/>
              <a:chExt cx="2538476" cy="16937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55CF5-FBDB-7045-8966-575FACEEFC59}"/>
                  </a:ext>
                </a:extLst>
              </p:cNvPr>
              <p:cNvSpPr txBox="1"/>
              <p:nvPr/>
            </p:nvSpPr>
            <p:spPr>
              <a:xfrm>
                <a:off x="632714" y="4124425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1</a:t>
                </a:r>
              </a:p>
            </p:txBody>
          </p:sp>
          <p:pic>
            <p:nvPicPr>
              <p:cNvPr id="58372" name="Picture 4" descr="Ascension Selects Labcorp to Manage Labs Across 10 States - TheHealthGuild">
                <a:extLst>
                  <a:ext uri="{FF2B5EF4-FFF2-40B4-BE49-F238E27FC236}">
                    <a16:creationId xmlns:a16="http://schemas.microsoft.com/office/drawing/2014/main" id="{0C39B64F-2C86-9D4A-A22A-BF276F5B4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516" y="4491658"/>
                <a:ext cx="2538476" cy="1326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1B30F3-1BA9-EA49-82EA-A3232D8C9AF1}"/>
                </a:ext>
              </a:extLst>
            </p:cNvPr>
            <p:cNvGrpSpPr/>
            <p:nvPr/>
          </p:nvGrpSpPr>
          <p:grpSpPr>
            <a:xfrm>
              <a:off x="3526917" y="4124425"/>
              <a:ext cx="2291842" cy="1759531"/>
              <a:chOff x="3070352" y="4139086"/>
              <a:chExt cx="2291842" cy="17595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683DC-5F2A-3B47-99D2-48125B18ACE3}"/>
                  </a:ext>
                </a:extLst>
              </p:cNvPr>
              <p:cNvSpPr txBox="1"/>
              <p:nvPr/>
            </p:nvSpPr>
            <p:spPr>
              <a:xfrm>
                <a:off x="3388233" y="4139086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2</a:t>
                </a:r>
              </a:p>
            </p:txBody>
          </p:sp>
          <p:pic>
            <p:nvPicPr>
              <p:cNvPr id="58374" name="Picture 6" descr="Quest Diagnostics logo">
                <a:extLst>
                  <a:ext uri="{FF2B5EF4-FFF2-40B4-BE49-F238E27FC236}">
                    <a16:creationId xmlns:a16="http://schemas.microsoft.com/office/drawing/2014/main" id="{7AA6C6F0-C0C8-6343-AFF3-6CE88B20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352" y="4399752"/>
                <a:ext cx="2291842" cy="1498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843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www.jci.org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/articles/view/86318/pdf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A039-12E0-A44A-B561-465EFDA2E523}"/>
              </a:ext>
            </a:extLst>
          </p:cNvPr>
          <p:cNvSpPr txBox="1"/>
          <p:nvPr/>
        </p:nvSpPr>
        <p:spPr>
          <a:xfrm>
            <a:off x="0" y="1049334"/>
            <a:ext cx="9144000" cy="37856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lack of technical replicates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Theranos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is a notable limitation in our assessment of variability. Given the large intraindividual variability for lab tests from standard clinical services, understanding the variability in low-volume testing is critical for helping physicians and patients interpret test results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… 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technical details of the analytical instruments used for the lab tests were unavailable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 the time of the study and remained uncertain since its completion, which means that the differences we found could arise from multiple sources…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79DB4-7EA7-9F40-B66B-56320E85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4737425"/>
            <a:ext cx="4582160" cy="19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2BF3127C-7618-D94C-9388-D0C9D5D8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46" y="986521"/>
            <a:ext cx="2777853" cy="50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https://qph.cf2.quoracdn.net/main-qimg-d1f717f321a4ebc8e6d2c1d1cc19f9fc,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/commons/thumb/2/26/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Precisionrecall.svg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/700px-Precisionrecall.svg.png</a:t>
            </a:r>
          </a:p>
        </p:txBody>
      </p:sp>
      <p:pic>
        <p:nvPicPr>
          <p:cNvPr id="54276" name="Picture 4" descr="What is the best example for false negative, false positive, true negative  and true positive in machine learning? - Quora">
            <a:extLst>
              <a:ext uri="{FF2B5EF4-FFF2-40B4-BE49-F238E27FC236}">
                <a16:creationId xmlns:a16="http://schemas.microsoft.com/office/drawing/2014/main" id="{EE3F7E7A-0CDF-7A49-9541-DC95B2DE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6" y="2204720"/>
            <a:ext cx="4813715" cy="21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40CED-805A-7048-857D-262F9C0BA874}"/>
              </a:ext>
            </a:extLst>
          </p:cNvPr>
          <p:cNvSpPr txBox="1"/>
          <p:nvPr/>
        </p:nvSpPr>
        <p:spPr>
          <a:xfrm>
            <a:off x="1748835" y="1601666"/>
            <a:ext cx="2068377" cy="45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“Truth Table”</a:t>
            </a:r>
          </a:p>
        </p:txBody>
      </p:sp>
    </p:spTree>
    <p:extLst>
      <p:ext uri="{BB962C8B-B14F-4D97-AF65-F5344CB8AC3E}">
        <p14:creationId xmlns:p14="http://schemas.microsoft.com/office/powerpoint/2010/main" val="41038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=73pU2lRHefQ,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worldwarwings.com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/the-idiotic-wwi-aerial-formation-used-by-the-allies-in-the-second-world-war,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www.zmescience.com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/science/physics/microwave-oven-from-ww2/,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irgas.com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How the microwave was made: its history and how it works">
            <a:extLst>
              <a:ext uri="{FF2B5EF4-FFF2-40B4-BE49-F238E27FC236}">
                <a16:creationId xmlns:a16="http://schemas.microsoft.com/office/drawing/2014/main" id="{A0D48AFA-43F1-93F5-8E83-AC2E9639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0" y="3793730"/>
            <a:ext cx="2938780" cy="22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C9161-D0E2-9041-0308-57890231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22" y="1653363"/>
            <a:ext cx="2912878" cy="1995674"/>
          </a:xfrm>
          <a:prstGeom prst="rect">
            <a:avLst/>
          </a:prstGeom>
        </p:spPr>
      </p:pic>
      <p:pic>
        <p:nvPicPr>
          <p:cNvPr id="1030" name="Picture 6" descr="Flock Of Birds Flying Isolated On White Background Stock Photo - Download  Image Now - iStock">
            <a:extLst>
              <a:ext uri="{FF2B5EF4-FFF2-40B4-BE49-F238E27FC236}">
                <a16:creationId xmlns:a16="http://schemas.microsoft.com/office/drawing/2014/main" id="{80837ED9-D8EB-EEEF-58C4-0819D29A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2" y="1473842"/>
            <a:ext cx="2962377" cy="1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B74C99-CCB3-CA0F-D838-23CC8EE94ADC}"/>
              </a:ext>
            </a:extLst>
          </p:cNvPr>
          <p:cNvGrpSpPr/>
          <p:nvPr/>
        </p:nvGrpSpPr>
        <p:grpSpPr>
          <a:xfrm>
            <a:off x="432012" y="3542342"/>
            <a:ext cx="2913757" cy="2360928"/>
            <a:chOff x="432012" y="3542342"/>
            <a:chExt cx="2913757" cy="2360928"/>
          </a:xfrm>
        </p:grpSpPr>
        <p:pic>
          <p:nvPicPr>
            <p:cNvPr id="1028" name="Picture 4" descr="The &quot;Idiotic&quot; WWI Aerial Formation The Allies Used In The Second World War,  And How It Dealt Them Huge Fighter Losses - World War Wings">
              <a:extLst>
                <a:ext uri="{FF2B5EF4-FFF2-40B4-BE49-F238E27FC236}">
                  <a16:creationId xmlns:a16="http://schemas.microsoft.com/office/drawing/2014/main" id="{B40935E4-21A6-1B72-10F2-AE0BF4C10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2" y="4271566"/>
              <a:ext cx="2913757" cy="163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E061E-0ED0-20F9-78C7-AFBC2F4CC67A}"/>
                </a:ext>
              </a:extLst>
            </p:cNvPr>
            <p:cNvSpPr txBox="1"/>
            <p:nvPr/>
          </p:nvSpPr>
          <p:spPr>
            <a:xfrm>
              <a:off x="1431690" y="3542342"/>
              <a:ext cx="914400" cy="63564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7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discrete or continuous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rate is a very important consideration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quantized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entropy describes the “expected surprisal”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Receiver Operator Characteristic Curves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136397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24225" y="22929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61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Game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i.kym-cdn.com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/entries/icons/original/000/001/707/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thecakeisalie.jpg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0" y="4218156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 each image a “cake score” </a:t>
            </a: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0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(not likely to be cake) to 5 (super likely to be cake)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7346" name="Picture 2" descr="Is It Cake?' Trailer: WATCH - Netflix Tudum">
            <a:extLst>
              <a:ext uri="{FF2B5EF4-FFF2-40B4-BE49-F238E27FC236}">
                <a16:creationId xmlns:a16="http://schemas.microsoft.com/office/drawing/2014/main" id="{1E64F9CE-6359-5646-8E6E-72F39411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81" y="1114414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The Cake Is a Lie | Know Your Meme">
            <a:extLst>
              <a:ext uri="{FF2B5EF4-FFF2-40B4-BE49-F238E27FC236}">
                <a16:creationId xmlns:a16="http://schemas.microsoft.com/office/drawing/2014/main" id="{B19799F2-3642-E248-B0E8-901A58314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1" y="1114414"/>
            <a:ext cx="4760976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/blog/wp-content/uploads/2019/09/Artist-creates-hyper-realistic-cakes-inspired-by-objects-and-fruits-5d8869b5a64b7__880.jpg</a:t>
            </a:r>
          </a:p>
        </p:txBody>
      </p:sp>
      <p:pic>
        <p:nvPicPr>
          <p:cNvPr id="6146" name="Picture 2" descr="Realistic Lemon Cake">
            <a:extLst>
              <a:ext uri="{FF2B5EF4-FFF2-40B4-BE49-F238E27FC236}">
                <a16:creationId xmlns:a16="http://schemas.microsoft.com/office/drawing/2014/main" id="{5A8C299B-7BDB-1B40-9D54-62B930707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420561" y="1181414"/>
            <a:ext cx="6302877" cy="47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6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cdn.pixabay.com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/photo/2022/01/09/10/53/lemon-6925734_1280.jpg</a:t>
            </a:r>
          </a:p>
        </p:txBody>
      </p:sp>
      <p:pic>
        <p:nvPicPr>
          <p:cNvPr id="9218" name="Picture 2" descr="Lemon, Fruit, Cutting Board, Citrus, Food, Half, Cut">
            <a:extLst>
              <a:ext uri="{FF2B5EF4-FFF2-40B4-BE49-F238E27FC236}">
                <a16:creationId xmlns:a16="http://schemas.microsoft.com/office/drawing/2014/main" id="{63CC7D81-E5A4-F945-9476-FE9EE215E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20136" r="19309" b="11366"/>
          <a:stretch/>
        </p:blipFill>
        <p:spPr bwMode="auto">
          <a:xfrm>
            <a:off x="1328901" y="1181414"/>
            <a:ext cx="6486198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80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cdn.apartmenttherapy.info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/image/upload/v1582914079/k/Edit/IMG_1725.jpg</a:t>
            </a:r>
          </a:p>
        </p:txBody>
      </p:sp>
      <p:pic>
        <p:nvPicPr>
          <p:cNvPr id="14338" name="Picture 2" descr="I Tried the 3 Brand New White Claw Flavors – and Here Are My Honest  Thoughts | Kitchn">
            <a:extLst>
              <a:ext uri="{FF2B5EF4-FFF2-40B4-BE49-F238E27FC236}">
                <a16:creationId xmlns:a16="http://schemas.microsoft.com/office/drawing/2014/main" id="{B6281702-885D-1941-996B-4EDE2D875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7252" r="6674" b="16006"/>
          <a:stretch/>
        </p:blipFill>
        <p:spPr bwMode="auto">
          <a:xfrm rot="5400000">
            <a:off x="2194560" y="2180290"/>
            <a:ext cx="4754880" cy="275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22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i.insider.com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/5d9c8d6c23f8645e02582215?width=1300&amp;format=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jpeg&amp;auto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webp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266" name="Picture 2" descr="Untitled (89)">
            <a:extLst>
              <a:ext uri="{FF2B5EF4-FFF2-40B4-BE49-F238E27FC236}">
                <a16:creationId xmlns:a16="http://schemas.microsoft.com/office/drawing/2014/main" id="{686BCD73-D4C8-EC4C-B5E0-2B5D529F5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4"/>
          <a:stretch/>
        </p:blipFill>
        <p:spPr bwMode="auto">
          <a:xfrm>
            <a:off x="2974788" y="1181414"/>
            <a:ext cx="319442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0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/blog/wp-content/uploads/2019/09/Artist-creates-hyper-realistic-cakes-inspired-by-objects-and-fruits-5d8869ba00e9f__880.jpg</a:t>
            </a:r>
          </a:p>
        </p:txBody>
      </p:sp>
      <p:pic>
        <p:nvPicPr>
          <p:cNvPr id="19458" name="Picture 2" descr="Realistic Log Cake">
            <a:extLst>
              <a:ext uri="{FF2B5EF4-FFF2-40B4-BE49-F238E27FC236}">
                <a16:creationId xmlns:a16="http://schemas.microsoft.com/office/drawing/2014/main" id="{96112C3D-7610-CB41-BD73-E8C2611FD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286000" y="1181414"/>
            <a:ext cx="4572000" cy="45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722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=oZxCbuteM_4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537FF-BA09-CE46-9109-469910BB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96" y="1303691"/>
            <a:ext cx="6253607" cy="42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01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https://i0.wp.com/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awesomebyte.com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/wp-content/uploads/2019/12/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awesome-Cakes.jpg?w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=1200&amp;ssl=1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8B7DD7-AE5B-1246-B7CE-FCECC32A6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999"/>
          <a:stretch/>
        </p:blipFill>
        <p:spPr bwMode="auto">
          <a:xfrm>
            <a:off x="2352675" y="1104900"/>
            <a:ext cx="44386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668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26342-1BDE-0D4A-972B-2A32602DA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9" r="6350" b="5003"/>
          <a:stretch/>
        </p:blipFill>
        <p:spPr>
          <a:xfrm>
            <a:off x="2104464" y="1357189"/>
            <a:ext cx="4935072" cy="48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1" y="1088948"/>
            <a:ext cx="7416069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X=1–100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sum(1-100)[1/100 *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(1/100)] = 6.64 bits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(49/100) = 1.03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(50/100) = 1 bit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log2(32/100) = 1.64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log2(67/100) = 0.58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eal numbers don't cut it in the real world, this physicist argues |  Science News">
            <a:extLst>
              <a:ext uri="{FF2B5EF4-FFF2-40B4-BE49-F238E27FC236}">
                <a16:creationId xmlns:a16="http://schemas.microsoft.com/office/drawing/2014/main" id="{1546BFA1-7B92-F94F-B543-75B1C57F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2" y="998854"/>
            <a:ext cx="1992517" cy="10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E69E-9FDF-EF4C-8DF6-A0D32A40720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www.sciencenews.org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/wp-content/uploads/2018/05/050718_EC_numbers_feat.jpg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D4A23-31BC-A345-A4C9-0729C4105C44}"/>
              </a:ext>
            </a:extLst>
          </p:cNvPr>
          <p:cNvSpPr/>
          <p:nvPr/>
        </p:nvSpPr>
        <p:spPr>
          <a:xfrm>
            <a:off x="127000" y="2637212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AECFF-D871-CC44-BBE3-3496723351AF}"/>
              </a:ext>
            </a:extLst>
          </p:cNvPr>
          <p:cNvSpPr/>
          <p:nvPr/>
        </p:nvSpPr>
        <p:spPr>
          <a:xfrm>
            <a:off x="0" y="4610585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=https%3A%2F%2Fwww.brenmarco.com%2Fproduct%2Fdubl-viewe-sandwich-bag-natural%2F&amp;psig=AOvVaw2fYNNYMcieaqddoPlOZjLm&amp;ust=1649908496451000&amp;source=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=0CAoQjRxqFwoTCMjNxKCSkPcCFQAAAAAdAAAAABAR</a:t>
            </a:r>
          </a:p>
        </p:txBody>
      </p:sp>
      <p:pic>
        <p:nvPicPr>
          <p:cNvPr id="25602" name="Picture 2" descr="Deli Bags | Dubl View Bagcraft Sandwich Bag Natural 500 pack">
            <a:extLst>
              <a:ext uri="{FF2B5EF4-FFF2-40B4-BE49-F238E27FC236}">
                <a16:creationId xmlns:a16="http://schemas.microsoft.com/office/drawing/2014/main" id="{841EC8B7-B360-6C4C-B04A-1DD5E8D78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7" b="4653"/>
          <a:stretch/>
        </p:blipFill>
        <p:spPr bwMode="auto">
          <a:xfrm>
            <a:off x="1487223" y="1211630"/>
            <a:ext cx="616955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2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66BC1-EAE1-5541-98DF-89BCBB6BA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9"/>
          <a:stretch/>
        </p:blipFill>
        <p:spPr>
          <a:xfrm>
            <a:off x="2891065" y="1181414"/>
            <a:ext cx="33618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13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5D390-41B8-8D49-95DF-92406796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1414"/>
            <a:ext cx="585216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3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/blog/wp-content/uploads/2019/09/Artist-creates-hyper-realistic-cakes-inspired-by-objects-and-fruits-5d8869a2cf11c__880.jpg</a:t>
            </a:r>
          </a:p>
        </p:txBody>
      </p:sp>
      <p:pic>
        <p:nvPicPr>
          <p:cNvPr id="31748" name="Picture 4" descr="Cup Of Coffee Cake">
            <a:extLst>
              <a:ext uri="{FF2B5EF4-FFF2-40B4-BE49-F238E27FC236}">
                <a16:creationId xmlns:a16="http://schemas.microsoft.com/office/drawing/2014/main" id="{58F90F3C-C489-904F-BE89-46C0430F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350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/p/CVN2X1TtwTA/?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utm_source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ig_embed&amp;utm_campaign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embed_video_watch_again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F9B539-EAED-4D49-82F9-CEACE721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3747" r="50000" b="25737"/>
          <a:stretch/>
        </p:blipFill>
        <p:spPr>
          <a:xfrm>
            <a:off x="3001967" y="1181414"/>
            <a:ext cx="314006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4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www.mantitlement.com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/wp-content/uploads/2016/07/pan-fried-beef-tacos-stacked-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vert.jpg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6868" name="Picture 4" descr="Pan Fried Beef Tacos | A Fried Taco Recipe | Mantitlement">
            <a:extLst>
              <a:ext uri="{FF2B5EF4-FFF2-40B4-BE49-F238E27FC236}">
                <a16:creationId xmlns:a16="http://schemas.microsoft.com/office/drawing/2014/main" id="{14A81EFD-A9C1-2344-AC13-9E420900D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90" y="1181414"/>
            <a:ext cx="3332819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507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/p/Cb5EG01JfJC/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47D8C-BCE8-0C4E-AA09-54F856B98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7" t="26861" r="53371" b="19935"/>
          <a:stretch/>
        </p:blipFill>
        <p:spPr>
          <a:xfrm>
            <a:off x="2763035" y="1181414"/>
            <a:ext cx="361793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5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/p/CY4AFYVlhB7/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35787-8F48-B04D-9101-55C82F1EC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2" t="27553" r="53596" b="24179"/>
          <a:stretch/>
        </p:blipFill>
        <p:spPr>
          <a:xfrm>
            <a:off x="2612102" y="1284270"/>
            <a:ext cx="391979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25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images.squarespace-cdn.com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/content/v1/5113fcede4b099bd04eebc8d/1409757529299-MONGSWKRNPCBSBMG5AAH/Photo+Sep+03%2C+9+47+49+AM.jpg</a:t>
            </a:r>
          </a:p>
        </p:txBody>
      </p:sp>
      <p:pic>
        <p:nvPicPr>
          <p:cNvPr id="43010" name="Picture 2" descr="Refrigerator Dill Pickles — The Skinny Fork">
            <a:extLst>
              <a:ext uri="{FF2B5EF4-FFF2-40B4-BE49-F238E27FC236}">
                <a16:creationId xmlns:a16="http://schemas.microsoft.com/office/drawing/2014/main" id="{F48F07FD-FD70-3245-829C-9309BC9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1181414"/>
            <a:ext cx="356616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8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https://st4.depositphotos.com/1009628/20306/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/600/depositphotos_203067720-stock-photo-homemade-hamburger-burger-fresh-vegetables.jpg</a:t>
            </a:r>
          </a:p>
        </p:txBody>
      </p:sp>
      <p:pic>
        <p:nvPicPr>
          <p:cNvPr id="45058" name="Picture 2" descr="Burger patties Pictures, Burger patties Stock Photos &amp; Images |  Depositphotos®">
            <a:extLst>
              <a:ext uri="{FF2B5EF4-FFF2-40B4-BE49-F238E27FC236}">
                <a16:creationId xmlns:a16="http://schemas.microsoft.com/office/drawing/2014/main" id="{737F1D9A-AB26-224A-98D5-F713571CF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1" r="24000"/>
          <a:stretch/>
        </p:blipFill>
        <p:spPr bwMode="auto">
          <a:xfrm>
            <a:off x="2620629" y="1181414"/>
            <a:ext cx="3902742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31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088948"/>
            <a:ext cx="8219454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X=card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sum(1-52)[1/52 * 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(1/52)] = 5.70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X=color, 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(1/2) = 1 bit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 color, miss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(1/2) = 1 bit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X=suit, 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(1/4) = 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X=suit, miss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(3/4) = 0.42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I(X=7,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(1/13) = 3.7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(6/13) = 1.12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(6/13) = 1.12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I(X=Jack,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(1/13) = 3.7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I(X=Jack,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(9/13) = 0.53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I(X=Jack,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(3/13) = 2.1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of Z, </a:t>
            </a:r>
            <a:r>
              <a:rPr lang="en-US" sz="20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exact identity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success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(1/52) = 5.7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of Z, </a:t>
            </a:r>
            <a:r>
              <a:rPr lang="en-US" sz="20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exact identity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failure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(51/52) = 0.03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4" descr="Best 500+ Cards Pictures | Download Free Images on Unsplash">
            <a:extLst>
              <a:ext uri="{FF2B5EF4-FFF2-40B4-BE49-F238E27FC236}">
                <a16:creationId xmlns:a16="http://schemas.microsoft.com/office/drawing/2014/main" id="{FFC7AA6F-C4E8-4C43-8D25-2B21BA9B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5"/>
          <a:stretch/>
        </p:blipFill>
        <p:spPr bwMode="auto">
          <a:xfrm>
            <a:off x="6754402" y="1204575"/>
            <a:ext cx="2323833" cy="12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images.unsplash.com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/photo-1541278107931-e006523892df?ixlib=rb-1.2.1&amp;ixid=MnwxMjA3fDB8MHxzZWFyY2h8MXx8Y2FyZHN8ZW58MHx8MHx8&amp;w=1000&amp;q=80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D1C71-2D9E-9048-9BB8-66ADBDAE9A1B}"/>
              </a:ext>
            </a:extLst>
          </p:cNvPr>
          <p:cNvSpPr/>
          <p:nvPr/>
        </p:nvSpPr>
        <p:spPr>
          <a:xfrm>
            <a:off x="233976" y="2065152"/>
            <a:ext cx="6066750" cy="1139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8DC77-BC53-1A43-A6EC-5A90F58C30BD}"/>
              </a:ext>
            </a:extLst>
          </p:cNvPr>
          <p:cNvSpPr/>
          <p:nvPr/>
        </p:nvSpPr>
        <p:spPr>
          <a:xfrm>
            <a:off x="233976" y="3159903"/>
            <a:ext cx="6319224" cy="1139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4703C-6823-2542-BC81-4BEC84B7724B}"/>
              </a:ext>
            </a:extLst>
          </p:cNvPr>
          <p:cNvSpPr/>
          <p:nvPr/>
        </p:nvSpPr>
        <p:spPr>
          <a:xfrm>
            <a:off x="100198" y="4241115"/>
            <a:ext cx="6334306" cy="1301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2C1DE5-2FD5-E449-8DA4-EC3EF061E62E}"/>
              </a:ext>
            </a:extLst>
          </p:cNvPr>
          <p:cNvSpPr/>
          <p:nvPr/>
        </p:nvSpPr>
        <p:spPr>
          <a:xfrm>
            <a:off x="255994" y="5449123"/>
            <a:ext cx="7485926" cy="1139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/p/Cb7nIAMl-RM/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4ADC3-E4BA-2249-B893-D807452D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3" t="38517" r="56667" b="27812"/>
          <a:stretch/>
        </p:blipFill>
        <p:spPr>
          <a:xfrm>
            <a:off x="2157451" y="1300161"/>
            <a:ext cx="482909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1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/images/S/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assets.wholefoodsmarket.com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/PIE/product/575f28f7c8ecc79afb742996_produce_redonions.1._TTD_._SR600,600_._QL100_.jpg</a:t>
            </a:r>
          </a:p>
        </p:txBody>
      </p:sp>
      <p:pic>
        <p:nvPicPr>
          <p:cNvPr id="49154" name="Picture 2" descr="Organic Red Onion at Whole Foods Market">
            <a:extLst>
              <a:ext uri="{FF2B5EF4-FFF2-40B4-BE49-F238E27FC236}">
                <a16:creationId xmlns:a16="http://schemas.microsoft.com/office/drawing/2014/main" id="{7C3CEE70-6017-8146-AAF4-16554F7C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57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1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cdnimg.webstaurantstore.com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/images/products/large/527685/1949373.jpg</a:t>
            </a:r>
          </a:p>
        </p:txBody>
      </p:sp>
      <p:pic>
        <p:nvPicPr>
          <p:cNvPr id="51202" name="Picture 2" descr="5&quot; Foam 3-Piece Round Cake Dummy Kit">
            <a:extLst>
              <a:ext uri="{FF2B5EF4-FFF2-40B4-BE49-F238E27FC236}">
                <a16:creationId xmlns:a16="http://schemas.microsoft.com/office/drawing/2014/main" id="{52EFCBCD-DFD2-1547-A04B-1B2204B63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32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www.wilton.com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/image/v2/AAWA_PRD/on/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demandware.static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/-/Sites-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wilton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-project-master/default/dw91adac21/images/project/WLPROJ-8535/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Scalloped-White-Wedding-Cake.jpg?sw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=1440&amp;sh=750&amp;sm=fit</a:t>
            </a:r>
          </a:p>
        </p:txBody>
      </p:sp>
      <p:pic>
        <p:nvPicPr>
          <p:cNvPr id="51204" name="Picture 4" descr="Scalloped White Wedding Cake | Wilton">
            <a:extLst>
              <a:ext uri="{FF2B5EF4-FFF2-40B4-BE49-F238E27FC236}">
                <a16:creationId xmlns:a16="http://schemas.microsoft.com/office/drawing/2014/main" id="{C509A6C8-C85B-1D44-8D96-61CE5C6B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313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=https%3A%2F%2Frosannapansino.com%2Fblogs%2Frecipes%2Fhyper-realistic-pizza-cake&amp;psig=AOvVaw0Mgn7YBWYlWA8Lz4AmbLWt&amp;ust=1681257781396000&amp;source=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=0CBAQjRxqFwoTCJCtsrvDoP4CFQAAAAAdAAAAABAD</a:t>
            </a:r>
          </a:p>
        </p:txBody>
      </p:sp>
      <p:pic>
        <p:nvPicPr>
          <p:cNvPr id="1026" name="Picture 2" descr="Hyper Realistic Pizza Cake – Rosanna Pansino">
            <a:extLst>
              <a:ext uri="{FF2B5EF4-FFF2-40B4-BE49-F238E27FC236}">
                <a16:creationId xmlns:a16="http://schemas.microsoft.com/office/drawing/2014/main" id="{29B64892-E6A5-2163-D75E-7997B19F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708" y="1363976"/>
            <a:ext cx="6508584" cy="434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727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4FE27-8952-8FD0-BB61-4ACA0DFB5B0F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=https%3A%2F%2Fflavorbible.com%2F2020%2F05%2F26%2Fdetroit-style-pizza%2F&amp;psig=AOvVaw0By-AlL_n2C9whN9CC2E5C&amp;ust=1681257987653000&amp;source=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=0CBAQjRxqFwoTCLCpwanEoP4CFQAAAAAdAAAAABAS</a:t>
            </a:r>
          </a:p>
        </p:txBody>
      </p:sp>
      <p:pic>
        <p:nvPicPr>
          <p:cNvPr id="5" name="Picture 2" descr="Detroit Style Pizza - Flavor Bible">
            <a:extLst>
              <a:ext uri="{FF2B5EF4-FFF2-40B4-BE49-F238E27FC236}">
                <a16:creationId xmlns:a16="http://schemas.microsoft.com/office/drawing/2014/main" id="{B46A4CB6-1308-345C-018C-10EC7937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047750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83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E9-6323-184A-ADD2-93CE726B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BD5D-71AE-1940-95EB-76DB7C26D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6A0D5-E738-E142-8E35-17B5E945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44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/blog/wp-content/uploads/2019/09/Artist-creates-hyper-realistic-cakes-inspired-by-objects-and-fruits-5d8869b5a64b7__880.jpg</a:t>
            </a:r>
          </a:p>
        </p:txBody>
      </p:sp>
      <p:pic>
        <p:nvPicPr>
          <p:cNvPr id="6146" name="Picture 2" descr="Realistic Lemon Cake">
            <a:extLst>
              <a:ext uri="{FF2B5EF4-FFF2-40B4-BE49-F238E27FC236}">
                <a16:creationId xmlns:a16="http://schemas.microsoft.com/office/drawing/2014/main" id="{5A8C299B-7BDB-1B40-9D54-62B930707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420561" y="1181414"/>
            <a:ext cx="6302877" cy="47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037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cdn.pixabay.com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/photo/2022/01/09/10/53/lemon-6925734_1280.jpg</a:t>
            </a:r>
          </a:p>
        </p:txBody>
      </p:sp>
      <p:pic>
        <p:nvPicPr>
          <p:cNvPr id="9218" name="Picture 2" descr="Lemon, Fruit, Cutting Board, Citrus, Food, Half, Cut">
            <a:extLst>
              <a:ext uri="{FF2B5EF4-FFF2-40B4-BE49-F238E27FC236}">
                <a16:creationId xmlns:a16="http://schemas.microsoft.com/office/drawing/2014/main" id="{63CC7D81-E5A4-F945-9476-FE9EE215E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20136" r="19309" b="11366"/>
          <a:stretch/>
        </p:blipFill>
        <p:spPr bwMode="auto">
          <a:xfrm>
            <a:off x="1328901" y="1181414"/>
            <a:ext cx="6486198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965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#3: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cdn.apartmenttherapy.info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/image/upload/v1582914079/k/Edit/IMG_1725.jpg</a:t>
            </a:r>
          </a:p>
        </p:txBody>
      </p:sp>
      <p:pic>
        <p:nvPicPr>
          <p:cNvPr id="14338" name="Picture 2" descr="I Tried the 3 Brand New White Claw Flavors – and Here Are My Honest  Thoughts | Kitchn">
            <a:extLst>
              <a:ext uri="{FF2B5EF4-FFF2-40B4-BE49-F238E27FC236}">
                <a16:creationId xmlns:a16="http://schemas.microsoft.com/office/drawing/2014/main" id="{B6281702-885D-1941-996B-4EDE2D875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7252" r="6674" b="16006"/>
          <a:stretch/>
        </p:blipFill>
        <p:spPr bwMode="auto">
          <a:xfrm rot="5400000">
            <a:off x="2194560" y="2180290"/>
            <a:ext cx="4754880" cy="275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27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(familiar?) game…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37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#4: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i.insider.com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/5d9c8d6c23f8645e02582215?width=1300&amp;format=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jpeg&amp;auto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webp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266" name="Picture 2" descr="Untitled (89)">
            <a:extLst>
              <a:ext uri="{FF2B5EF4-FFF2-40B4-BE49-F238E27FC236}">
                <a16:creationId xmlns:a16="http://schemas.microsoft.com/office/drawing/2014/main" id="{686BCD73-D4C8-EC4C-B5E0-2B5D529F5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9" r="195"/>
          <a:stretch/>
        </p:blipFill>
        <p:spPr bwMode="auto">
          <a:xfrm>
            <a:off x="2974788" y="1181414"/>
            <a:ext cx="319442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330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#5: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/blog/wp-content/uploads/2019/09/Artist-creates-hyper-realistic-cakes-inspired-by-objects-and-fruits-5d8869ba00e9f__880.jpg</a:t>
            </a:r>
          </a:p>
        </p:txBody>
      </p:sp>
      <p:pic>
        <p:nvPicPr>
          <p:cNvPr id="19458" name="Picture 2" descr="Realistic Log Cake">
            <a:extLst>
              <a:ext uri="{FF2B5EF4-FFF2-40B4-BE49-F238E27FC236}">
                <a16:creationId xmlns:a16="http://schemas.microsoft.com/office/drawing/2014/main" id="{96112C3D-7610-CB41-BD73-E8C2611FD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43" b="-3243"/>
          <a:stretch/>
        </p:blipFill>
        <p:spPr bwMode="auto">
          <a:xfrm>
            <a:off x="2286000" y="1181414"/>
            <a:ext cx="4572000" cy="45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983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#6: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=oZxCbuteM_4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1098A-437D-3D40-8809-72749D93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27" y="1181414"/>
            <a:ext cx="7380346" cy="424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11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#7: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https://i0.wp.com/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awesomebyte.com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/wp-content/uploads/2019/12/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awesome-Cakes.jpg?w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=1200&amp;ssl=1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8B7DD7-AE5B-1246-B7CE-FCECC32A6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0" t="5207" r="-140" b="-5207"/>
          <a:stretch/>
        </p:blipFill>
        <p:spPr bwMode="auto">
          <a:xfrm>
            <a:off x="2352675" y="1104900"/>
            <a:ext cx="44386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934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#8: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7895E-9925-7343-84DE-B21D1F2A9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" r="2452"/>
          <a:stretch/>
        </p:blipFill>
        <p:spPr>
          <a:xfrm>
            <a:off x="2511552" y="1181414"/>
            <a:ext cx="412089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4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#9: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=https%3A%2F%2Fwww.brenmarco.com%2Fproduct%2Fdubl-viewe-sandwich-bag-natural%2F&amp;psig=AOvVaw2fYNNYMcieaqddoPlOZjLm&amp;ust=1649908496451000&amp;source=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=0CAoQjRxqFwoTCMjNxKCSkPcCFQAAAAAdAAAAABAR</a:t>
            </a:r>
          </a:p>
        </p:txBody>
      </p:sp>
      <p:pic>
        <p:nvPicPr>
          <p:cNvPr id="25602" name="Picture 2" descr="Deli Bags | Dubl View Bagcraft Sandwich Bag Natural 500 pack">
            <a:extLst>
              <a:ext uri="{FF2B5EF4-FFF2-40B4-BE49-F238E27FC236}">
                <a16:creationId xmlns:a16="http://schemas.microsoft.com/office/drawing/2014/main" id="{841EC8B7-B360-6C4C-B04A-1DD5E8D78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7" b="4653"/>
          <a:stretch/>
        </p:blipFill>
        <p:spPr bwMode="auto">
          <a:xfrm>
            <a:off x="1487223" y="1211630"/>
            <a:ext cx="616955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73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#10: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E48DD-DDE1-E04A-A0CC-11B8D55F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65" t="-875" r="2702" b="875"/>
          <a:stretch/>
        </p:blipFill>
        <p:spPr>
          <a:xfrm>
            <a:off x="2822506" y="1181414"/>
            <a:ext cx="3498988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2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#11: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E89FF-8D62-AD44-8436-1356B624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402" y="1232671"/>
            <a:ext cx="471919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45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#12: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/blog/wp-content/uploads/2019/09/Artist-creates-hyper-realistic-cakes-inspired-by-objects-and-fruits-5d8869a2cf11c__880.jpg</a:t>
            </a:r>
          </a:p>
        </p:txBody>
      </p:sp>
      <p:pic>
        <p:nvPicPr>
          <p:cNvPr id="31748" name="Picture 4" descr="Cup Of Coffee Cake">
            <a:extLst>
              <a:ext uri="{FF2B5EF4-FFF2-40B4-BE49-F238E27FC236}">
                <a16:creationId xmlns:a16="http://schemas.microsoft.com/office/drawing/2014/main" id="{58F90F3C-C489-904F-BE89-46C0430F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8" r="302"/>
          <a:stretch/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200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#13: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/p/CVN2X1TtwTA/?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utm_source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ig_embed&amp;utm_campaign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embed_video_watch_again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10AF7-3AB9-7C43-B7FE-D818B75DC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3055" r="50000" b="22277"/>
          <a:stretch/>
        </p:blipFill>
        <p:spPr>
          <a:xfrm>
            <a:off x="3121210" y="1391442"/>
            <a:ext cx="290157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make a deal…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5913-CD25-DB85-B55E-3B748CBBA767}"/>
              </a:ext>
            </a:extLst>
          </p:cNvPr>
          <p:cNvSpPr txBox="1"/>
          <p:nvPr/>
        </p:nvSpPr>
        <p:spPr>
          <a:xfrm>
            <a:off x="4114799" y="1796112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943841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#14: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www.mantitlement.com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/wp-content/uploads/2016/07/pan-fried-beef-tacos-stacked-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vert.jpg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6868" name="Picture 4" descr="Pan Fried Beef Tacos | A Fried Taco Recipe | Mantitlement">
            <a:extLst>
              <a:ext uri="{FF2B5EF4-FFF2-40B4-BE49-F238E27FC236}">
                <a16:creationId xmlns:a16="http://schemas.microsoft.com/office/drawing/2014/main" id="{14A81EFD-A9C1-2344-AC13-9E420900D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90" y="1181414"/>
            <a:ext cx="3332819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33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#15: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/p/Cb5EG01JfJC/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99DCF-337A-E142-BBCC-1E771C0D0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5477" r="50000" b="21758"/>
          <a:stretch/>
        </p:blipFill>
        <p:spPr>
          <a:xfrm>
            <a:off x="3068886" y="1391442"/>
            <a:ext cx="300622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00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#16: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/p/CY4AFYVlhB7/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0C73-6D81-7746-92E5-686C831E4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9" t="33089" r="53371" b="28505"/>
          <a:stretch/>
        </p:blipFill>
        <p:spPr>
          <a:xfrm>
            <a:off x="2076759" y="1181414"/>
            <a:ext cx="4990481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7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#17: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images.squarespace-cdn.com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/content/v1/5113fcede4b099bd04eebc8d/1409757529299-MONGSWKRNPCBSBMG5AAH/Photo+Sep+03%2C+9+47+49+AM.jpg</a:t>
            </a:r>
          </a:p>
        </p:txBody>
      </p:sp>
      <p:pic>
        <p:nvPicPr>
          <p:cNvPr id="43010" name="Picture 2" descr="Refrigerator Dill Pickles — The Skinny Fork">
            <a:extLst>
              <a:ext uri="{FF2B5EF4-FFF2-40B4-BE49-F238E27FC236}">
                <a16:creationId xmlns:a16="http://schemas.microsoft.com/office/drawing/2014/main" id="{F48F07FD-FD70-3245-829C-9309BC9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1181414"/>
            <a:ext cx="356616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57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#18: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https://st4.depositphotos.com/1009628/20306/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/600/depositphotos_203067720-stock-photo-homemade-hamburger-burger-fresh-vegetables.jpg</a:t>
            </a:r>
          </a:p>
        </p:txBody>
      </p:sp>
      <p:pic>
        <p:nvPicPr>
          <p:cNvPr id="45058" name="Picture 2" descr="Burger patties Pictures, Burger patties Stock Photos &amp; Images |  Depositphotos®">
            <a:extLst>
              <a:ext uri="{FF2B5EF4-FFF2-40B4-BE49-F238E27FC236}">
                <a16:creationId xmlns:a16="http://schemas.microsoft.com/office/drawing/2014/main" id="{737F1D9A-AB26-224A-98D5-F713571CF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1" r="24000"/>
          <a:stretch/>
        </p:blipFill>
        <p:spPr bwMode="auto">
          <a:xfrm>
            <a:off x="2620629" y="1181414"/>
            <a:ext cx="3902742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714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#19: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/p/Cb7nIAMl-RM/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4BB5D-26CC-3940-BBC6-D4F36D06F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7" t="35338" r="56517" b="25391"/>
          <a:stretch/>
        </p:blipFill>
        <p:spPr>
          <a:xfrm>
            <a:off x="2414499" y="1300161"/>
            <a:ext cx="431500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2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#20: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/images/S/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assets.wholefoodsmarket.com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/PIE/product/575f28f7c8ecc79afb742996_produce_redonions.1._TTD_._SR600,600_._QL100_.jpg</a:t>
            </a:r>
          </a:p>
        </p:txBody>
      </p:sp>
      <p:pic>
        <p:nvPicPr>
          <p:cNvPr id="49154" name="Picture 2" descr="Organic Red Onion at Whole Foods Market">
            <a:extLst>
              <a:ext uri="{FF2B5EF4-FFF2-40B4-BE49-F238E27FC236}">
                <a16:creationId xmlns:a16="http://schemas.microsoft.com/office/drawing/2014/main" id="{7C3CEE70-6017-8146-AAF4-16554F7C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57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698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#21: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cdnimg.webstaurantstore.com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/images/products/large/527685/1949374.jpg</a:t>
            </a:r>
          </a:p>
        </p:txBody>
      </p:sp>
      <p:pic>
        <p:nvPicPr>
          <p:cNvPr id="52228" name="Picture 4" descr="5&quot; Foam 3-Piece Round Cake Dummy Kit">
            <a:extLst>
              <a:ext uri="{FF2B5EF4-FFF2-40B4-BE49-F238E27FC236}">
                <a16:creationId xmlns:a16="http://schemas.microsoft.com/office/drawing/2014/main" id="{78F8A913-3582-BA44-A994-59B28044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300161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84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#22: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www.wilton.com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/image/v2/AAWA_PRD/on/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demandware.static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/-/Sites-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wilton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-project-master/default/dw91adac21/images/project/WLPROJ-8535/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Scalloped-White-Wedding-Cake.jpg?sw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=1440&amp;sh=750&amp;sm=fit</a:t>
            </a:r>
          </a:p>
        </p:txBody>
      </p:sp>
      <p:pic>
        <p:nvPicPr>
          <p:cNvPr id="51204" name="Picture 4" descr="Scalloped White Wedding Cake | Wilton">
            <a:extLst>
              <a:ext uri="{FF2B5EF4-FFF2-40B4-BE49-F238E27FC236}">
                <a16:creationId xmlns:a16="http://schemas.microsoft.com/office/drawing/2014/main" id="{C509A6C8-C85B-1D44-8D96-61CE5C6B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A50D7-C3C9-BA48-98DD-988D88CF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29" y="1496982"/>
            <a:ext cx="2847941" cy="21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58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#23: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rosannapansino.com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/blogs/recipes/hyper-realistic-pizza-cake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D7264-E270-8D69-C365-2898B977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9518"/>
            <a:ext cx="7772400" cy="40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1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Bayesian explanation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DF89B0E2-45EB-D5AA-1D9C-4BC505CB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91" y="1338948"/>
            <a:ext cx="4814711" cy="48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CA1BEE-C227-B398-F71D-1F0CF68A268A}"/>
              </a:ext>
            </a:extLst>
          </p:cNvPr>
          <p:cNvCxnSpPr/>
          <p:nvPr/>
        </p:nvCxnSpPr>
        <p:spPr>
          <a:xfrm>
            <a:off x="383822" y="3984978"/>
            <a:ext cx="848924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E8421-8E60-8007-F790-8E38B7AD48FC}"/>
              </a:ext>
            </a:extLst>
          </p:cNvPr>
          <p:cNvSpPr txBox="1"/>
          <p:nvPr/>
        </p:nvSpPr>
        <p:spPr>
          <a:xfrm>
            <a:off x="770047" y="206816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741FA-7D81-DD2F-D328-A4CBA94487B5}"/>
              </a:ext>
            </a:extLst>
          </p:cNvPr>
          <p:cNvSpPr txBox="1"/>
          <p:nvPr/>
        </p:nvSpPr>
        <p:spPr>
          <a:xfrm>
            <a:off x="770047" y="462889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65943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#24: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=https%3A%2F%2Fflavorbible.com%2F2020%2F05%2F26%2Fdetroit-style-pizza%2F&amp;psig=AOvVaw0By-AlL_n2C9whN9CC2E5C&amp;ust=1681257987653000&amp;source=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=0CBAQjRxqFwoTCLCpwanEoP4CFQAAAAAdAAAAABAS</a:t>
            </a:r>
          </a:p>
        </p:txBody>
      </p:sp>
      <p:pic>
        <p:nvPicPr>
          <p:cNvPr id="2050" name="Picture 2" descr="Detroit Style Pizza - Flavor Bible">
            <a:extLst>
              <a:ext uri="{FF2B5EF4-FFF2-40B4-BE49-F238E27FC236}">
                <a16:creationId xmlns:a16="http://schemas.microsoft.com/office/drawing/2014/main" id="{03FAB440-586F-17C7-C67E-988ACBA0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047750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600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cake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cake </a:t>
            </a: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scores 0–5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Information theory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689633" y="1749649"/>
            <a:ext cx="262226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169F0-AF61-5943-B2AF-43618656EBC8}"/>
              </a:ext>
            </a:extLst>
          </p:cNvPr>
          <p:cNvSpPr txBox="1"/>
          <p:nvPr/>
        </p:nvSpPr>
        <p:spPr>
          <a:xfrm>
            <a:off x="186495" y="2094314"/>
            <a:ext cx="4091994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sum(1-3)[1/3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1.58 bits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308962-544F-D950-7674-9103E571076F}"/>
              </a:ext>
            </a:extLst>
          </p:cNvPr>
          <p:cNvGrpSpPr/>
          <p:nvPr/>
        </p:nvGrpSpPr>
        <p:grpSpPr>
          <a:xfrm>
            <a:off x="4507203" y="922156"/>
            <a:ext cx="4091994" cy="2397034"/>
            <a:chOff x="1379647" y="1805039"/>
            <a:chExt cx="6689505" cy="3918620"/>
          </a:xfrm>
        </p:grpSpPr>
        <p:pic>
          <p:nvPicPr>
            <p:cNvPr id="10" name="Picture 2" descr="The Monty Hall Problem – Mathematical Mysteries">
              <a:extLst>
                <a:ext uri="{FF2B5EF4-FFF2-40B4-BE49-F238E27FC236}">
                  <a16:creationId xmlns:a16="http://schemas.microsoft.com/office/drawing/2014/main" id="{31B7F619-866B-EA2F-29C8-B807C58C7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47" y="1862859"/>
              <a:ext cx="6689505" cy="386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58F42F-300D-92A4-6E0F-E9B17D9D8F64}"/>
                </a:ext>
              </a:extLst>
            </p:cNvPr>
            <p:cNvSpPr/>
            <p:nvPr/>
          </p:nvSpPr>
          <p:spPr>
            <a:xfrm>
              <a:off x="1379647" y="1805039"/>
              <a:ext cx="6689504" cy="1417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28B3455C-90C3-1744-8409-615180BF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24" y="3893499"/>
            <a:ext cx="2524876" cy="2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F9C12-B19D-5D36-B6EF-0567679DEDBA}"/>
              </a:ext>
            </a:extLst>
          </p:cNvPr>
          <p:cNvSpPr txBox="1"/>
          <p:nvPr/>
        </p:nvSpPr>
        <p:spPr>
          <a:xfrm>
            <a:off x="0" y="4730000"/>
            <a:ext cx="5095124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X=1,2 or X=1,3 or X=2,3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      - sum(1/3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 + 2/3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0.918 bits</a:t>
            </a:r>
          </a:p>
        </p:txBody>
      </p:sp>
    </p:spTree>
    <p:extLst>
      <p:ext uri="{BB962C8B-B14F-4D97-AF65-F5344CB8AC3E}">
        <p14:creationId xmlns:p14="http://schemas.microsoft.com/office/powerpoint/2010/main" val="24880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1056113"/>
            <a:ext cx="8628419" cy="11398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activity (10 mins):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questions should we ask about data/datasets?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www.tampabay.com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/resizer/geVYWof5v2nP75k6cGzYunNkMRc=/1400x2500/smart/arc-anglerfish-arc2-prod-tbt.s3.amazonaws.com/public/KAE7GFWHDQI6TBKNIBWI6S7HAY.jpg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2" y="3229681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41891</TotalTime>
  <Words>2877</Words>
  <Application>Microsoft Macintosh PowerPoint</Application>
  <PresentationFormat>On-screen Show (4:3)</PresentationFormat>
  <Paragraphs>310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Garamond</vt:lpstr>
      <vt:lpstr>Helvetica Neue</vt:lpstr>
      <vt:lpstr>Optima</vt:lpstr>
      <vt:lpstr>Default Design</vt:lpstr>
      <vt:lpstr>Office Theme</vt:lpstr>
      <vt:lpstr>Evaluating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784</cp:revision>
  <cp:lastPrinted>2022-04-07T23:03:33Z</cp:lastPrinted>
  <dcterms:created xsi:type="dcterms:W3CDTF">2008-01-08T19:18:25Z</dcterms:created>
  <dcterms:modified xsi:type="dcterms:W3CDTF">2023-04-12T22:57:12Z</dcterms:modified>
</cp:coreProperties>
</file>